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8" r:id="rId4"/>
    <p:sldId id="299" r:id="rId5"/>
    <p:sldId id="257" r:id="rId6"/>
    <p:sldId id="275" r:id="rId7"/>
    <p:sldId id="279" r:id="rId8"/>
    <p:sldId id="280" r:id="rId9"/>
    <p:sldId id="281" r:id="rId10"/>
    <p:sldId id="282" r:id="rId11"/>
    <p:sldId id="258" r:id="rId12"/>
    <p:sldId id="283" r:id="rId13"/>
    <p:sldId id="284" r:id="rId14"/>
    <p:sldId id="276" r:id="rId15"/>
    <p:sldId id="300" r:id="rId16"/>
    <p:sldId id="301" r:id="rId17"/>
    <p:sldId id="302" r:id="rId18"/>
    <p:sldId id="285" r:id="rId19"/>
    <p:sldId id="288" r:id="rId20"/>
    <p:sldId id="286" r:id="rId21"/>
    <p:sldId id="303" r:id="rId22"/>
    <p:sldId id="304" r:id="rId23"/>
    <p:sldId id="305" r:id="rId24"/>
    <p:sldId id="306" r:id="rId25"/>
    <p:sldId id="307" r:id="rId26"/>
    <p:sldId id="291" r:id="rId27"/>
    <p:sldId id="292" r:id="rId28"/>
    <p:sldId id="296" r:id="rId29"/>
    <p:sldId id="293" r:id="rId30"/>
    <p:sldId id="308" r:id="rId31"/>
    <p:sldId id="297" r:id="rId32"/>
    <p:sldId id="295" r:id="rId33"/>
    <p:sldId id="27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kubagro.narod.ru/op-2000.jpg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luemarket.ru/pic.php?f=/images001/photo21145818782.jpg" TargetMode="External"/><Relationship Id="rId5" Type="http://schemas.openxmlformats.org/officeDocument/2006/relationships/image" Target="http://himavia.ru/images/biglogo1.jpg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2.nvrsk.ru/~kfd/fu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biz-market.ru/s_images/12481011181966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vinograd.info/images/gallery/img/65/1183657973_opilivanie_2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lantgrower.ru/published/publicdata/SCOOTER0PLANT/attachments/SC/products_pictures/Etisso%20Blattlaus%20Spray_enl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inteco.kiev.ua/images/ratid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www.7kon.ru/upload/small_information_items_1228491464.gi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freemarket.kiev.ua/images_message/6/16167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websadovod.ru/images/energen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160240"/>
          </a:xfrm>
        </p:spPr>
        <p:txBody>
          <a:bodyPr>
            <a:normAutofit/>
          </a:bodyPr>
          <a:lstStyle/>
          <a:p>
            <a:r>
              <a:rPr lang="ru-RU" sz="3600" b="1" dirty="0"/>
              <a:t>ЛЕКЦИЯ 5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МЕТОДЫ ВНЕСЕНИЯ ХИМИЧЕСКИХ СРЕДСТВ ЗАЩИТЫ </a:t>
            </a:r>
            <a:r>
              <a:rPr lang="ru-RU" sz="3600" b="1" dirty="0" smtClean="0"/>
              <a:t>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8208912" cy="38884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ВОПРОСЫ: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Опыливание и его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недостатки. Внесение гранулированных препаратов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Опрыскивание, его виды,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достоинства и недостатки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Фумигация как способ применения пестицидов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Аэрозоли как способ применения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пестицидов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Отравленные приманки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Пестицидная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обработка посевного и посадочного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материала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3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08912" cy="5688632"/>
          </a:xfrm>
        </p:spPr>
        <p:txBody>
          <a:bodyPr>
            <a:normAutofit/>
          </a:bodyPr>
          <a:lstStyle/>
          <a:p>
            <a:r>
              <a:rPr lang="ru-RU" dirty="0"/>
              <a:t>Во- вторых, оптимальные сроки связаны с продолжительностью опры­скивания во времени. Это лимитируется развитием защищаемой культуры.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На­пример, гербициды группы 2,4Д применяются на озимых колосовых культурах только в фазу кущения. В фазу выхода в трубку, когда формируется колос, эти препараты отрицательно влияют на урожай. Сжатые сроки опрыскивания обу­словлены также переходом вредных организмов в стадию или фазу, менее чув­ствительную к пестицидам. И, наконец, это позволяет в значительной степени сохранить густоту посева, урожай и его качество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0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3300" b="1" u="sng" dirty="0">
                <a:solidFill>
                  <a:srgbClr val="C00000"/>
                </a:solidFill>
              </a:rPr>
              <a:t>Физико-химический аспект опрыскивания</a:t>
            </a:r>
            <a:r>
              <a:rPr lang="ru-RU" sz="3300" b="1" dirty="0">
                <a:solidFill>
                  <a:srgbClr val="C00000"/>
                </a:solidFill>
              </a:rPr>
              <a:t> </a:t>
            </a:r>
            <a:r>
              <a:rPr lang="ru-RU" sz="3300" dirty="0">
                <a:solidFill>
                  <a:srgbClr val="C00000"/>
                </a:solidFill>
              </a:rPr>
              <a:t>включает знания: свойств применяемых препаратов, размера капель, степени покрытия обрабатываемой поверхности, нормы расхода рабочей жидкости.</a:t>
            </a:r>
          </a:p>
          <a:p>
            <a:pPr marL="0" indent="361950">
              <a:buNone/>
            </a:pPr>
            <a:r>
              <a:rPr lang="ru-RU" sz="3300" dirty="0"/>
              <a:t>Из свойств пестицидов важно знать при какой температуре воздуха можно проводить опрыскивание, чтобы максимально снизить численность вредных организмов или не вызвать ожоги растений. </a:t>
            </a: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</a:rPr>
              <a:t>Например, гербициды группы </a:t>
            </a:r>
            <a:r>
              <a:rPr lang="ru-RU" sz="2700" i="1" dirty="0" smtClean="0">
                <a:solidFill>
                  <a:schemeClr val="accent6">
                    <a:lumMod val="50000"/>
                  </a:schemeClr>
                </a:solidFill>
              </a:rPr>
              <a:t>2,4-Д </a:t>
            </a: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</a:rPr>
              <a:t>следует применять при температуре выше 12°С. Поэтому в фазу весеннего кущения, когда бывают понижения температуры, опрыскивание можно вести только по несколько часов в день. Эффективность </a:t>
            </a:r>
            <a:r>
              <a:rPr lang="ru-RU" sz="2700" i="1" dirty="0" smtClean="0">
                <a:solidFill>
                  <a:schemeClr val="accent6">
                    <a:lumMod val="50000"/>
                  </a:schemeClr>
                </a:solidFill>
              </a:rPr>
              <a:t>Секатора </a:t>
            </a: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</a:rPr>
              <a:t>не снижается и при температуре + </a:t>
            </a:r>
            <a:r>
              <a:rPr lang="ru-RU" sz="2700" i="1" dirty="0" smtClean="0">
                <a:solidFill>
                  <a:schemeClr val="accent6">
                    <a:lumMod val="50000"/>
                  </a:schemeClr>
                </a:solidFill>
              </a:rPr>
              <a:t>5°С</a:t>
            </a: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700" i="1" dirty="0" smtClean="0">
                <a:solidFill>
                  <a:schemeClr val="accent6">
                    <a:lumMod val="50000"/>
                  </a:schemeClr>
                </a:solidFill>
              </a:rPr>
              <a:t>Защиту </a:t>
            </a: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</a:rPr>
              <a:t>сахарной свеклы от двудольных сорняков проводят в фазу 2-5 пар листьев. Если в этот период тем­пература воздуха поднимается до 28-30°С, то почва посева нагревается до 40-45°С. Гербициды на основе </a:t>
            </a:r>
            <a:r>
              <a:rPr lang="ru-RU" sz="2700" i="1" dirty="0" err="1">
                <a:solidFill>
                  <a:schemeClr val="accent6">
                    <a:lumMod val="50000"/>
                  </a:schemeClr>
                </a:solidFill>
              </a:rPr>
              <a:t>фенмедифама</a:t>
            </a: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700" i="1" dirty="0" err="1">
                <a:solidFill>
                  <a:schemeClr val="accent6">
                    <a:lumMod val="50000"/>
                  </a:schemeClr>
                </a:solidFill>
              </a:rPr>
              <a:t>десмедифама</a:t>
            </a: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</a:rPr>
              <a:t> при температуре выше 25°С вызывают ожоги культурных растений. В такой ситуации опрыскивание целесообразно проводить в утренние часы и возобновлять вечером, когда тем­пература приземного воздуха понизится до 24 - 25°С.</a:t>
            </a:r>
          </a:p>
          <a:p>
            <a:pPr marL="0" indent="361950">
              <a:buNone/>
            </a:pPr>
            <a:r>
              <a:rPr lang="ru-RU" sz="3300" dirty="0"/>
              <a:t>Важно знать совместимость пестицидов при опрыскивании комбиниро­ванными составами. Например, фосфорорганические и </a:t>
            </a:r>
            <a:r>
              <a:rPr lang="ru-RU" sz="3300" dirty="0" err="1"/>
              <a:t>пиретроидные</a:t>
            </a:r>
            <a:r>
              <a:rPr lang="ru-RU" sz="3300" dirty="0"/>
              <a:t> инсекти­циды разлагаются в щелочной среде и теряют токсичность</a:t>
            </a:r>
            <a:r>
              <a:rPr lang="ru-RU" sz="3300" dirty="0" smtClean="0"/>
              <a:t>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82815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30" y="332656"/>
            <a:ext cx="9129588" cy="64087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Размер капель </a:t>
            </a:r>
            <a:r>
              <a:rPr lang="ru-RU" dirty="0"/>
              <a:t>- важный параметр высококачественного опрыскивания. Теоретически возможно иметь при опрыскивании капли одинакового размера, но на практике образуются капли различного размера. </a:t>
            </a:r>
            <a:endParaRPr lang="ru-RU" dirty="0" smtClean="0"/>
          </a:p>
          <a:p>
            <a:r>
              <a:rPr lang="ru-RU" dirty="0" smtClean="0"/>
              <a:t>Размер </a:t>
            </a:r>
            <a:r>
              <a:rPr lang="ru-RU" dirty="0"/>
              <a:t>капель определяет оседание рабочего состава на листья и про­никновение вглубь растений. 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/>
              <a:t>меньше размер капель, тем большая вероят­ность, что при продвижении с воздухом они будут обтекать целевой объект и не попадут на него. Крупные капли отрываются от потока воздуха и попадают на лист. </a:t>
            </a:r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лучшее попадание рабочего состава на целевой объект обес­печивают капли размером 200-300 мкм при высокой скорости падения.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1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939336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Оценить качество опрыскивания можно по трем критериям:</a:t>
            </a:r>
          </a:p>
          <a:p>
            <a:endParaRPr lang="ru-RU" dirty="0" smtClean="0"/>
          </a:p>
          <a:p>
            <a:r>
              <a:rPr lang="ru-RU" dirty="0" smtClean="0"/>
              <a:t>густота покрытия - </a:t>
            </a:r>
            <a:r>
              <a:rPr lang="ru-RU" dirty="0"/>
              <a:t>количество капель на 1 </a:t>
            </a:r>
            <a:r>
              <a:rPr lang="ru-RU" dirty="0" smtClean="0"/>
              <a:t>см</a:t>
            </a:r>
            <a:r>
              <a:rPr lang="ru-RU" baseline="30000" dirty="0" smtClean="0"/>
              <a:t>2 </a:t>
            </a:r>
            <a:r>
              <a:rPr lang="ru-RU" dirty="0" smtClean="0"/>
              <a:t>(</a:t>
            </a:r>
            <a:r>
              <a:rPr lang="ru-RU" dirty="0"/>
              <a:t>определяется на целевом объекте или на искусственных бумажных коллекторах, устанавливаемых над целевым объектом);</a:t>
            </a:r>
          </a:p>
          <a:p>
            <a:r>
              <a:rPr lang="ru-RU" dirty="0" smtClean="0"/>
              <a:t>процент </a:t>
            </a:r>
            <a:r>
              <a:rPr lang="ru-RU" dirty="0"/>
              <a:t>использования рабочего состава - соотношение между распы­ленным и осевшим количеством рабочего состава (определяется с по­мощью бумажных коллекторов, установленных горизонтально над це­левым объектом);</a:t>
            </a:r>
          </a:p>
          <a:p>
            <a:r>
              <a:rPr lang="ru-RU" dirty="0" smtClean="0"/>
              <a:t>распределение -  </a:t>
            </a:r>
            <a:r>
              <a:rPr lang="ru-RU" dirty="0"/>
              <a:t>равномерность </a:t>
            </a:r>
            <a:r>
              <a:rPr lang="ru-RU" dirty="0" smtClean="0"/>
              <a:t>густоты покрытия, </a:t>
            </a:r>
            <a:r>
              <a:rPr lang="ru-RU" dirty="0"/>
              <a:t>которая   также определяется на горизонтально установленных </a:t>
            </a:r>
            <a:r>
              <a:rPr lang="ru-RU" dirty="0" smtClean="0"/>
              <a:t>бумажных </a:t>
            </a:r>
            <a:r>
              <a:rPr lang="ru-RU" dirty="0"/>
              <a:t>коллекторах. Погодные условия оказывают влияние во время опрыскивания на:</a:t>
            </a:r>
          </a:p>
          <a:p>
            <a:pPr marL="1447800" indent="-457200">
              <a:buFont typeface="Wingdings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процент использования препарата,</a:t>
            </a:r>
          </a:p>
          <a:p>
            <a:pPr marL="1447800" indent="-457200">
              <a:buFont typeface="Wingdings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снос,</a:t>
            </a:r>
          </a:p>
          <a:p>
            <a:pPr marL="1447800" indent="-457200">
              <a:buFont typeface="Wingdings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испарение,</a:t>
            </a:r>
          </a:p>
          <a:p>
            <a:pPr marL="1447800" indent="-457200">
              <a:buFont typeface="Wingdings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равномерность распределения.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79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217" y="53975"/>
            <a:ext cx="73152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при опрыскивании: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125538"/>
            <a:ext cx="4464050" cy="38068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700" smtClean="0"/>
              <a:t>Проведение опрыскивания в  утренние или вечерние часы во избежание ожогов растений;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700" smtClean="0"/>
              <a:t>Размер капель не должен превышать 200-300 мкм;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700" smtClean="0"/>
              <a:t>Скорость ветра не должна превышать  3 м/с.</a:t>
            </a:r>
          </a:p>
        </p:txBody>
      </p:sp>
      <p:pic>
        <p:nvPicPr>
          <p:cNvPr id="57348" name="i-main-pic" descr="Картинка 13 из 46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4007" r="1012" b="150"/>
          <a:stretch>
            <a:fillRect/>
          </a:stretch>
        </p:blipFill>
        <p:spPr bwMode="auto">
          <a:xfrm>
            <a:off x="5435600" y="1196975"/>
            <a:ext cx="3527425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5" descr="Авиационно-химические работы, учебные полеты, транспортные полеты, самолет Ан-2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r="6578"/>
          <a:stretch>
            <a:fillRect/>
          </a:stretch>
        </p:blipFill>
        <p:spPr bwMode="auto">
          <a:xfrm>
            <a:off x="684213" y="4797425"/>
            <a:ext cx="467995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1" name="Picture 7" descr="Картинка 28 из 2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2" b="17876"/>
          <a:stretch>
            <a:fillRect/>
          </a:stretch>
        </p:blipFill>
        <p:spPr bwMode="auto">
          <a:xfrm>
            <a:off x="5811838" y="3395663"/>
            <a:ext cx="292735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3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27987" cy="561975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>Различают наземное  и авиационное опрыскивание</a:t>
            </a:r>
            <a:endParaRPr lang="ru-RU" sz="2800" dirty="0"/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611560" y="836613"/>
            <a:ext cx="8027987" cy="6021387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ru-RU" sz="1800" b="1" dirty="0" smtClean="0"/>
              <a:t>Наземное опрыскивание </a:t>
            </a:r>
            <a:r>
              <a:rPr lang="ru-RU" sz="1800" dirty="0" smtClean="0"/>
              <a:t> – применяются опрыскиватели более 40 различных марок. Выполняются они в самоходных вариантах либо </a:t>
            </a:r>
            <a:r>
              <a:rPr lang="ru-RU" sz="1800" dirty="0" err="1" smtClean="0"/>
              <a:t>агрегатируются</a:t>
            </a:r>
            <a:r>
              <a:rPr lang="ru-RU" sz="1800" dirty="0" smtClean="0"/>
              <a:t> с колесными тракторами.</a:t>
            </a:r>
          </a:p>
          <a:p>
            <a:pPr>
              <a:spcBef>
                <a:spcPct val="0"/>
              </a:spcBef>
            </a:pPr>
            <a:r>
              <a:rPr lang="ru-RU" sz="1800" b="1" dirty="0" smtClean="0"/>
              <a:t>Для работы в садах и других высокорослых насаждениях применяют </a:t>
            </a:r>
            <a:r>
              <a:rPr lang="ru-RU" sz="1800" dirty="0" smtClean="0"/>
              <a:t>опрыскиватели </a:t>
            </a:r>
            <a:r>
              <a:rPr lang="ru-RU" sz="1800" dirty="0" err="1" smtClean="0"/>
              <a:t>вентиляторные</a:t>
            </a:r>
            <a:r>
              <a:rPr lang="ru-RU" sz="1800" dirty="0" smtClean="0"/>
              <a:t> серии ОВС, оснащенные </a:t>
            </a:r>
            <a:r>
              <a:rPr lang="ru-RU" sz="1800" dirty="0" err="1" smtClean="0"/>
              <a:t>вентиляторными</a:t>
            </a:r>
            <a:r>
              <a:rPr lang="ru-RU" sz="1800" dirty="0" smtClean="0"/>
              <a:t> приставками, а также опрыскиватель прицепной </a:t>
            </a:r>
            <a:r>
              <a:rPr lang="ru-RU" sz="1800" dirty="0" err="1" smtClean="0"/>
              <a:t>вентиляторный</a:t>
            </a:r>
            <a:r>
              <a:rPr lang="ru-RU" sz="1800" dirty="0" smtClean="0"/>
              <a:t> ОПВ-1200, опрыскиватель прицепной </a:t>
            </a:r>
            <a:r>
              <a:rPr lang="ru-RU" sz="1800" dirty="0" err="1" smtClean="0"/>
              <a:t>вентиляторный</a:t>
            </a:r>
            <a:r>
              <a:rPr lang="ru-RU" sz="1800" dirty="0" smtClean="0"/>
              <a:t> ОПВ-2000.</a:t>
            </a:r>
          </a:p>
          <a:p>
            <a:pPr>
              <a:spcBef>
                <a:spcPct val="0"/>
              </a:spcBef>
            </a:pPr>
            <a:r>
              <a:rPr lang="ru-RU" sz="1800" b="1" dirty="0" smtClean="0"/>
              <a:t>Низкорослые деревья в лесных питомниках</a:t>
            </a:r>
            <a:r>
              <a:rPr lang="ru-RU" sz="1800" dirty="0" smtClean="0"/>
              <a:t>, на придомовых территориях, в парках, отдельно стоящие деревья обрабатывают различными наземными опрыскивателями. В лесном, садовом и парковом хозяйствах активно используются опрыскиватель навесной универсальный ОН-400 (монтируется на тракторах Т-30, Т-54В), опрыскиватель </a:t>
            </a:r>
            <a:r>
              <a:rPr lang="ru-RU" sz="1800" dirty="0" err="1" smtClean="0"/>
              <a:t>вентиляторный</a:t>
            </a:r>
            <a:r>
              <a:rPr lang="ru-RU" sz="1800" dirty="0" smtClean="0"/>
              <a:t> садовый ОВС-А.</a:t>
            </a:r>
          </a:p>
          <a:p>
            <a:pPr>
              <a:spcBef>
                <a:spcPct val="0"/>
              </a:spcBef>
            </a:pPr>
            <a:r>
              <a:rPr lang="ru-RU" sz="1800" b="1" dirty="0" smtClean="0"/>
              <a:t>Для обработки теплиц и помещений применяют </a:t>
            </a:r>
            <a:endParaRPr lang="ru-RU" sz="1800" dirty="0" smtClean="0"/>
          </a:p>
          <a:p>
            <a:pPr>
              <a:spcBef>
                <a:spcPct val="0"/>
              </a:spcBef>
            </a:pPr>
            <a:r>
              <a:rPr lang="ru-RU" sz="1800" dirty="0" smtClean="0"/>
              <a:t>опрыскиватели серии ОЗГ с емкостью бака от 60 до 1000 л, оснащенные мембранно-поршневыми насосами высокого давления (до 16, реже до 50 </a:t>
            </a:r>
            <a:r>
              <a:rPr lang="ru-RU" sz="1800" dirty="0" err="1" smtClean="0"/>
              <a:t>Атм</a:t>
            </a:r>
            <a:r>
              <a:rPr lang="ru-RU" sz="1800" dirty="0" smtClean="0"/>
              <a:t>) и 1–2 гидравлическими пистолетами.</a:t>
            </a:r>
          </a:p>
          <a:p>
            <a:pPr>
              <a:spcBef>
                <a:spcPct val="0"/>
              </a:spcBef>
            </a:pPr>
            <a:r>
              <a:rPr lang="ru-RU" sz="1800" b="1" dirty="0" smtClean="0"/>
              <a:t>В личных приусадебных хозяйствах</a:t>
            </a:r>
            <a:r>
              <a:rPr lang="ru-RU" sz="1800" dirty="0" smtClean="0"/>
              <a:t>, а также для локальной дезинфекции используют ручные опрыскиватели. Их ассортимент очень широк. Такие опрыскиватели отличаются удобством эксплуатации и небольшими объемами рабочего раствора (1–20 литров).</a:t>
            </a:r>
            <a:br>
              <a:rPr lang="ru-RU" sz="1800" dirty="0" smtClean="0"/>
            </a:b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06674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179513" y="188640"/>
            <a:ext cx="8964488" cy="6669360"/>
          </a:xfrm>
        </p:spPr>
        <p:txBody>
          <a:bodyPr/>
          <a:lstStyle/>
          <a:p>
            <a:r>
              <a:rPr lang="ru-RU" sz="2000" b="1" dirty="0" smtClean="0"/>
              <a:t>Авиационное опрыскивание. </a:t>
            </a:r>
            <a:r>
              <a:rPr lang="ru-RU" sz="2000" dirty="0" smtClean="0"/>
              <a:t>Для опрыскивания применяются самолеты Ан-2 и Ан-2М, оборудованные специальной аппаратурой для опрыскивания или распыливания порошковидных химикатов.</a:t>
            </a:r>
          </a:p>
          <a:p>
            <a:r>
              <a:rPr lang="ru-RU" sz="2000" dirty="0" smtClean="0"/>
              <a:t>В горной местности, в отсутствие крупных аэродромов и в распутицу используются вертолеты Ми-1, Ми-2, Ка-26, «</a:t>
            </a:r>
            <a:r>
              <a:rPr lang="ru-RU" sz="2000" dirty="0" err="1" smtClean="0"/>
              <a:t>Авиатика</a:t>
            </a:r>
            <a:r>
              <a:rPr lang="ru-RU" sz="2000" dirty="0" smtClean="0"/>
              <a:t>».</a:t>
            </a:r>
          </a:p>
          <a:p>
            <a:r>
              <a:rPr lang="ru-RU" sz="2000" i="1" dirty="0" smtClean="0"/>
              <a:t>При авиационном опрыскивании самолетами и вертолетами не всегда возможно достичь необходимого качества работы. Из-за большой высоты опрыскивания размер капель уменьшается со 100 до 50 мкм и происходит снос препаратов за пределы обрабатываемой зоны. При этом, в зависимости от размера, капли могут сноситься на расстояние до 20 км в сторону от самолета.</a:t>
            </a:r>
          </a:p>
          <a:p>
            <a:r>
              <a:rPr lang="ru-RU" sz="2000" i="1" dirty="0" smtClean="0"/>
              <a:t>Повышению эффективности использования авиации способствует разработка конструкции авиационной опрыскивающей техники нового класса. Это мотодельтапланы, с их помощью посевы обрабатываются с высоты 1–3 м, тогда как самолеты и вертолеты не спускаются ниже 5–10 метров.</a:t>
            </a:r>
          </a:p>
          <a:p>
            <a:r>
              <a:rPr lang="ru-RU" sz="2400" dirty="0" smtClean="0"/>
              <a:t>В последнее время активно разрабатываются варианты обработки при помощи </a:t>
            </a:r>
            <a:r>
              <a:rPr lang="ru-RU" sz="2400" dirty="0" err="1" smtClean="0"/>
              <a:t>дронов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91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4638"/>
            <a:ext cx="7315200" cy="633412"/>
          </a:xfrm>
        </p:spPr>
        <p:txBody>
          <a:bodyPr/>
          <a:lstStyle/>
          <a:p>
            <a:r>
              <a:rPr lang="ru-RU" sz="3200" b="1" smtClean="0"/>
              <a:t>Недостатки опрыскивания:</a:t>
            </a:r>
            <a:endParaRPr lang="ru-RU" sz="32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050"/>
            <a:ext cx="8291512" cy="5689600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smtClean="0"/>
              <a:t>1. Сложность приготовления рабочей жидкости препарата </a:t>
            </a:r>
            <a:r>
              <a:rPr lang="ru-RU" sz="2000" i="1" smtClean="0"/>
              <a:t>(соблюдение норм расхода рабочего состава, а следовательно, и препарата,  настройка опрыскивателей)</a:t>
            </a:r>
            <a:r>
              <a:rPr lang="ru-RU" sz="2400" smtClean="0"/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smtClean="0"/>
              <a:t>2.</a:t>
            </a:r>
            <a:r>
              <a:rPr lang="ru-RU" sz="2800" smtClean="0"/>
              <a:t> </a:t>
            </a:r>
            <a:r>
              <a:rPr lang="ru-RU" sz="2400" smtClean="0"/>
              <a:t>Коррозия аппаратуры </a:t>
            </a:r>
            <a:r>
              <a:rPr lang="ru-RU" sz="2400" i="1" smtClean="0"/>
              <a:t>(дополнительные амортизационные отчисления).</a:t>
            </a:r>
            <a:r>
              <a:rPr lang="ru-RU" sz="2800" smtClean="0"/>
              <a:t> </a:t>
            </a:r>
            <a:endParaRPr lang="ru-RU" sz="24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smtClean="0"/>
              <a:t>3. Большой расход воды, особенно при многолитражном опрыскивании.</a:t>
            </a:r>
            <a:endParaRPr lang="ru-RU" sz="2400" i="1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smtClean="0"/>
              <a:t>В связи с применением УМО изменялись представления об эффективных размерах капель пестицида. Оказалось, что инсектицид в мелких каплях значительно токсичнее, чем в крупных. Это объясняется тем, что множество мелких капель, попадающих на насекомых и имеющих такой же объем, как одна крупная капля, соприкасается со значительно большей площадью покрова насекомых, поэтому инсектицид в летальной дозе проникает через кутикулу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62756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16632"/>
            <a:ext cx="8964612" cy="777875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3. Фумигация как способ применения пестицидов 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125538"/>
            <a:ext cx="7239000" cy="2189162"/>
          </a:xfrm>
        </p:spPr>
        <p:txBody>
          <a:bodyPr/>
          <a:lstStyle/>
          <a:p>
            <a:r>
              <a:rPr lang="ru-RU" smtClean="0"/>
              <a:t>Фумигацией называется введение пестицида в паро- или газообразном со­стоянии в среду обитания вредного организма. </a:t>
            </a:r>
          </a:p>
        </p:txBody>
      </p:sp>
      <p:pic>
        <p:nvPicPr>
          <p:cNvPr id="53253" name="Picture 5" descr="Картинка 33 из 4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525838"/>
            <a:ext cx="472281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Картинка 13 из 2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2286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03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настоящее время это один из самых распространенных приемов борьбы с опасными карантинными вредителями, вредителями запасов при их хранении и перевозке, вредителями и болезнями в защитном грунте, вредителями и болезня­ми семенного и посадочного материала, цитрусовых культур, чая, а также для уничтожения вредных грызунов, нематод и насекомых.</a:t>
            </a:r>
          </a:p>
          <a:p>
            <a:pPr marL="0" indent="355600">
              <a:buNone/>
            </a:pPr>
            <a:r>
              <a:rPr lang="ru-RU" dirty="0"/>
              <a:t>Работы с фумигантами проводят </a:t>
            </a:r>
            <a:r>
              <a:rPr lang="ru-RU" dirty="0" err="1"/>
              <a:t>фумигационные</a:t>
            </a:r>
            <a:r>
              <a:rPr lang="ru-RU" dirty="0"/>
              <a:t> отряды с соблюдением мер личной и общественной безопасности. Фумигация как прием применения пестицидов при соблюдении правил </a:t>
            </a:r>
            <a:r>
              <a:rPr lang="ru-RU" dirty="0" smtClean="0"/>
              <a:t>применения </a:t>
            </a:r>
            <a:r>
              <a:rPr lang="ru-RU" dirty="0"/>
              <a:t>весьма эффективен, так как ядо­витые пары и газы вместе с воздухом хо­рошо проникают в различные пористые материалы, щели, мельчайшие отверстия, в которых могут обитать вредные орга­низмы. При хорошей герметизации и со­блюдении техники фумигации - необхо­димой экспозиции можно получить 100% эффект обеззараживания. </a:t>
            </a:r>
            <a:endParaRPr lang="ru-RU" dirty="0" smtClean="0"/>
          </a:p>
          <a:p>
            <a:pPr marL="0" indent="35560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свою оче­редь, эффективность фумигации и техни­ка ее проведения зависят от свойств фумигантов, которые в обычных условиях могут быть твердыми, жидкими и газооб­разными веществами.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355600">
              <a:buNone/>
            </a:pPr>
            <a:r>
              <a:rPr lang="ru-RU" dirty="0" smtClean="0"/>
              <a:t>Эффективность </a:t>
            </a:r>
            <a:r>
              <a:rPr lang="ru-RU" dirty="0"/>
              <a:t>фумигантов зависит и от условий их приме­нения: герметизации, температуры, сорб­ции </a:t>
            </a:r>
            <a:r>
              <a:rPr lang="ru-RU" dirty="0" err="1"/>
              <a:t>фумигируемых</a:t>
            </a:r>
            <a:r>
              <a:rPr lang="ru-RU" dirty="0"/>
              <a:t> предметов.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89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274638"/>
            <a:ext cx="8794625" cy="92211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1. Опыливание (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дустирование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) и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его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недостатки.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Внесение гранулированных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препаратов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340768"/>
            <a:ext cx="7947546" cy="21602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800" dirty="0" smtClean="0"/>
              <a:t>Опыливание это нанесение пестицида в пылевидном состоянии на обрабатываемую поверхность с помощью специальных аппаратов – опыливателей. </a:t>
            </a:r>
          </a:p>
        </p:txBody>
      </p:sp>
      <p:pic>
        <p:nvPicPr>
          <p:cNvPr id="46085" name="Picture 5" descr="Картинка 1 из 2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996952"/>
            <a:ext cx="5625540" cy="375786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948263" y="3756524"/>
            <a:ext cx="3201541" cy="98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Осуществлялся ОШУ-50А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шириной захвата 100м.</a:t>
            </a:r>
          </a:p>
        </p:txBody>
      </p:sp>
    </p:spTree>
    <p:extLst>
      <p:ext uri="{BB962C8B-B14F-4D97-AF65-F5344CB8AC3E}">
        <p14:creationId xmlns:p14="http://schemas.microsoft.com/office/powerpoint/2010/main" val="2788144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15888"/>
            <a:ext cx="731520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Свойства фумигантов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65175"/>
            <a:ext cx="8642350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 b="1" u="sng" smtClean="0"/>
              <a:t>Летучесть.</a:t>
            </a:r>
            <a:r>
              <a:rPr lang="ru-RU" sz="1900" smtClean="0"/>
              <a:t> Определяется небольшим количеством парообразного фумиганта, которое при данной температуре и давлении может содержаться в единицах объема воздуха. (мг/л). </a:t>
            </a:r>
            <a:endParaRPr lang="ru-RU" sz="1900" i="1" u="sng" smtClean="0"/>
          </a:p>
          <a:p>
            <a:pPr>
              <a:lnSpc>
                <a:spcPct val="80000"/>
              </a:lnSpc>
            </a:pPr>
            <a:r>
              <a:rPr lang="ru-RU" sz="1900" b="1" u="sng" smtClean="0"/>
              <a:t>Скорость испарения фумиганта.</a:t>
            </a:r>
            <a:r>
              <a:rPr lang="ru-RU" sz="1900" i="1" u="sng" smtClean="0"/>
              <a:t> </a:t>
            </a:r>
            <a:r>
              <a:rPr lang="ru-RU" sz="1900" smtClean="0"/>
              <a:t>Определяется объем паров, которые испаряются с 1 кв. см в течение одной минуты. </a:t>
            </a:r>
            <a:endParaRPr lang="ru-RU" sz="1900" i="1" u="sng" smtClean="0"/>
          </a:p>
          <a:p>
            <a:pPr>
              <a:lnSpc>
                <a:spcPct val="80000"/>
              </a:lnSpc>
            </a:pPr>
            <a:r>
              <a:rPr lang="ru-RU" sz="1900" b="1" u="sng" smtClean="0"/>
              <a:t>Сорбция фумиганта обеззараживае­мым материалом.</a:t>
            </a:r>
            <a:r>
              <a:rPr lang="ru-RU" sz="1900" smtClean="0"/>
              <a:t> Различают адсорбцию фумиганта - явления сгущения его на поверхности фумигирующего предмета, абсорбцию - поглощения фумиганта всей и массой обеззараживаемого материала.</a:t>
            </a:r>
            <a:endParaRPr lang="ru-RU" sz="1900" i="1" u="sng" smtClean="0"/>
          </a:p>
          <a:p>
            <a:pPr>
              <a:lnSpc>
                <a:spcPct val="80000"/>
              </a:lnSpc>
            </a:pPr>
            <a:r>
              <a:rPr lang="ru-RU" sz="1900" b="1" u="sng" smtClean="0"/>
              <a:t>Диффузия фумигантов</a:t>
            </a:r>
            <a:r>
              <a:rPr lang="ru-RU" sz="1900" i="1" smtClean="0"/>
              <a:t> -</a:t>
            </a:r>
            <a:r>
              <a:rPr lang="ru-RU" sz="1900" smtClean="0"/>
              <a:t> это проникающая способность фумиганта в воздухе. </a:t>
            </a:r>
            <a:endParaRPr lang="ru-RU" sz="1900" i="1" u="sng" smtClean="0"/>
          </a:p>
          <a:p>
            <a:pPr>
              <a:lnSpc>
                <a:spcPct val="80000"/>
              </a:lnSpc>
            </a:pPr>
            <a:r>
              <a:rPr lang="ru-RU" sz="1900" b="1" u="sng" smtClean="0"/>
              <a:t>Плотность паров фумиганта</a:t>
            </a:r>
            <a:r>
              <a:rPr lang="ru-RU" sz="1900" smtClean="0"/>
              <a:t> определяется по отношению к воздуху. </a:t>
            </a:r>
          </a:p>
          <a:p>
            <a:pPr>
              <a:lnSpc>
                <a:spcPct val="80000"/>
              </a:lnSpc>
            </a:pPr>
            <a:r>
              <a:rPr lang="ru-RU" sz="1900" b="1" u="sng" smtClean="0"/>
              <a:t>Воспламеняемость</a:t>
            </a:r>
            <a:r>
              <a:rPr lang="ru-RU" sz="1900" b="1" smtClean="0"/>
              <a:t> </a:t>
            </a:r>
            <a:r>
              <a:rPr lang="ru-RU" sz="1900" smtClean="0"/>
              <a:t>- способность фумигантов воспламеняться или взрываться при достижении определенной концентрат паров или газов в воздухе. </a:t>
            </a:r>
            <a:endParaRPr lang="ru-RU" sz="1900" i="1" u="sng" smtClean="0"/>
          </a:p>
          <a:p>
            <a:pPr>
              <a:lnSpc>
                <a:spcPct val="80000"/>
              </a:lnSpc>
            </a:pPr>
            <a:r>
              <a:rPr lang="ru-RU" sz="1900" b="1" u="sng" smtClean="0"/>
              <a:t>Действие фумигантов на металлы. ткани и т.п.</a:t>
            </a:r>
            <a:r>
              <a:rPr lang="ru-RU" sz="1900" smtClean="0"/>
              <a:t> имеет значение в технике фумигации, в обеспечении безопасности работ.</a:t>
            </a:r>
            <a:endParaRPr lang="ru-RU" sz="1900" i="1" u="sng" smtClean="0"/>
          </a:p>
          <a:p>
            <a:pPr>
              <a:lnSpc>
                <a:spcPct val="80000"/>
              </a:lnSpc>
            </a:pPr>
            <a:r>
              <a:rPr lang="ru-RU" sz="1900" b="1" u="sng" smtClean="0"/>
              <a:t>Нейтрализуемость.</a:t>
            </a:r>
            <a:r>
              <a:rPr lang="ru-RU" sz="1900" smtClean="0"/>
              <a:t> Нейтрализация фумигантов проводится с применением соответствующих веществ, т.е. путем химической дегазации. </a:t>
            </a:r>
          </a:p>
          <a:p>
            <a:pPr>
              <a:lnSpc>
                <a:spcPct val="80000"/>
              </a:lnSpc>
            </a:pPr>
            <a:r>
              <a:rPr lang="ru-RU" sz="1900" b="1" u="sng" smtClean="0"/>
              <a:t>Распознаваемость.</a:t>
            </a:r>
            <a:r>
              <a:rPr lang="ru-RU" sz="1900" smtClean="0"/>
              <a:t> Для распознавания фумигантов, не определяемых по запаху, раздражающему действию или по другим признакам, к ним добавляют в небольшом количестве так называемые сигнализаторы. Это вещества обычно обладают ясно различимым запахом или лакриционными свойствами (вызывающими слезотечение).</a:t>
            </a:r>
          </a:p>
        </p:txBody>
      </p:sp>
    </p:spTree>
    <p:extLst>
      <p:ext uri="{BB962C8B-B14F-4D97-AF65-F5344CB8AC3E}">
        <p14:creationId xmlns:p14="http://schemas.microsoft.com/office/powerpoint/2010/main" val="114331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260648"/>
            <a:ext cx="7315200" cy="6334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Виды </a:t>
            </a:r>
            <a:r>
              <a:rPr lang="ru-RU" sz="3600" b="1" dirty="0" err="1" smtClean="0"/>
              <a:t>фумигационных</a:t>
            </a:r>
            <a:r>
              <a:rPr lang="ru-RU" sz="3600" b="1" dirty="0" smtClean="0"/>
              <a:t> работ: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050"/>
            <a:ext cx="8964488" cy="5949950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ru-RU" dirty="0" smtClean="0"/>
              <a:t>1. Фумигация помещений и свободных емкостей </a:t>
            </a:r>
            <a:r>
              <a:rPr lang="ru-RU" i="1" dirty="0" smtClean="0"/>
              <a:t>(</a:t>
            </a:r>
            <a:r>
              <a:rPr lang="ru-RU" sz="2800" i="1" dirty="0" smtClean="0"/>
              <a:t>мельничные комбинаты, элеваторы)</a:t>
            </a:r>
            <a:r>
              <a:rPr lang="ru-RU" i="1" dirty="0" smtClean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ru-RU" dirty="0" smtClean="0"/>
              <a:t>2. Фумигация под синтетической пленкой (палаточная)</a:t>
            </a:r>
            <a:r>
              <a:rPr lang="ru-RU" sz="2800" i="1" dirty="0" smtClean="0"/>
              <a:t>(небольшие партии зерна всех культур, пищевые продукты). </a:t>
            </a:r>
            <a:endParaRPr lang="ru-RU" i="1" dirty="0" smtClean="0"/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ru-RU" dirty="0" smtClean="0"/>
              <a:t>3. Фумигация в камерах </a:t>
            </a:r>
            <a:r>
              <a:rPr lang="ru-RU" sz="2800" dirty="0" smtClean="0"/>
              <a:t>(с.-х. продукция)</a:t>
            </a:r>
            <a:r>
              <a:rPr lang="ru-RU" dirty="0" smtClean="0"/>
              <a:t>.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ru-RU" dirty="0" smtClean="0"/>
              <a:t>4. Фумигация теплиц.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ru-RU" dirty="0" smtClean="0"/>
              <a:t>6. Фумигация зерна при перемещении </a:t>
            </a:r>
            <a:r>
              <a:rPr lang="ru-RU" sz="2800" dirty="0" smtClean="0"/>
              <a:t>(в перемещаемое зерно на конвейере в </a:t>
            </a:r>
            <a:r>
              <a:rPr lang="ru-RU" sz="2800" dirty="0" err="1" smtClean="0"/>
              <a:t>надсилосном</a:t>
            </a:r>
            <a:r>
              <a:rPr lang="ru-RU" sz="2800" dirty="0" smtClean="0"/>
              <a:t> помещении вводят таблетки препаратов). </a:t>
            </a:r>
          </a:p>
        </p:txBody>
      </p:sp>
    </p:spTree>
    <p:extLst>
      <p:ext uri="{BB962C8B-B14F-4D97-AF65-F5344CB8AC3E}">
        <p14:creationId xmlns:p14="http://schemas.microsoft.com/office/powerpoint/2010/main" val="300803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74638"/>
            <a:ext cx="5724526" cy="56197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4. Аэрозольная обработка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5472112" cy="525621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Суть этого способа заключается в введении пестицидов в высокодиспергированном твердом или жидком состоянии (в виде дымов или туманов) в среду обитания вредного организма.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Аэрозоль – взвесь в воздухе частиц пестицидов размером 0,001–10мкм. </a:t>
            </a:r>
          </a:p>
        </p:txBody>
      </p:sp>
      <p:pic>
        <p:nvPicPr>
          <p:cNvPr id="58372" name="Picture 7" descr="Картинка 1 из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2791" r="38667" b="4875"/>
          <a:stretch>
            <a:fillRect/>
          </a:stretch>
        </p:blipFill>
        <p:spPr bwMode="auto">
          <a:xfrm>
            <a:off x="8172450" y="3295650"/>
            <a:ext cx="79216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Аэрозольная обработка - Обработка растений аэрозолем-тума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3"/>
          <a:stretch>
            <a:fillRect/>
          </a:stretch>
        </p:blipFill>
        <p:spPr bwMode="auto">
          <a:xfrm>
            <a:off x="6048375" y="0"/>
            <a:ext cx="309562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8375" y="2687638"/>
            <a:ext cx="3095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+mn-lt"/>
                <a:cs typeface="+mn-cs"/>
              </a:rPr>
              <a:t>Обработка растений аэрозолем-туманом</a:t>
            </a:r>
          </a:p>
        </p:txBody>
      </p:sp>
    </p:spTree>
    <p:extLst>
      <p:ext uri="{BB962C8B-B14F-4D97-AF65-F5344CB8AC3E}">
        <p14:creationId xmlns:p14="http://schemas.microsoft.com/office/powerpoint/2010/main" val="251642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/>
          <a:stretch>
            <a:fillRect/>
          </a:stretch>
        </p:blipFill>
        <p:spPr bwMode="auto">
          <a:xfrm>
            <a:off x="4763" y="5541963"/>
            <a:ext cx="1709737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7463"/>
            <a:ext cx="7380287" cy="6840537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b="1" dirty="0" smtClean="0"/>
              <a:t>ИСПОЛЬЗОВАНИЕ  АЭРОЗОЛЕЙ</a:t>
            </a:r>
          </a:p>
          <a:p>
            <a:pPr marL="0" indent="0">
              <a:buFontTx/>
              <a:buNone/>
              <a:defRPr/>
            </a:pPr>
            <a:endParaRPr lang="ru-RU" b="1" dirty="0"/>
          </a:p>
          <a:p>
            <a:pPr marL="0" indent="0">
              <a:buFontTx/>
              <a:buNone/>
              <a:defRPr/>
            </a:pPr>
            <a:r>
              <a:rPr lang="ru-RU" b="1" dirty="0" smtClean="0"/>
              <a:t>Ядовитые дымы </a:t>
            </a:r>
            <a:r>
              <a:rPr lang="ru-RU" dirty="0" smtClean="0"/>
              <a:t>используют </a:t>
            </a:r>
            <a:r>
              <a:rPr lang="ru-RU" dirty="0"/>
              <a:t>для аэрозольной обработки помещений. На открытой местности их применение ограничивается борьбой с летающими насекомыми-кровососами (комарами, мухами, москитами</a:t>
            </a:r>
            <a:r>
              <a:rPr lang="ru-RU" dirty="0" smtClean="0"/>
              <a:t>).</a:t>
            </a:r>
            <a:endParaRPr lang="ru-RU" dirty="0"/>
          </a:p>
          <a:p>
            <a:pPr>
              <a:defRPr/>
            </a:pPr>
            <a:r>
              <a:rPr lang="ru-RU" b="1" dirty="0" err="1"/>
              <a:t>Пестицидные</a:t>
            </a:r>
            <a:r>
              <a:rPr lang="ru-RU" b="1" dirty="0"/>
              <a:t> туманы </a:t>
            </a:r>
            <a:r>
              <a:rPr lang="ru-RU" dirty="0" smtClean="0"/>
              <a:t>применяют</a:t>
            </a:r>
            <a:r>
              <a:rPr lang="ru-RU" dirty="0"/>
              <a:t>, в зависимости от их </a:t>
            </a:r>
            <a:r>
              <a:rPr lang="ru-RU" dirty="0" smtClean="0"/>
              <a:t>дисперсности.</a:t>
            </a: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b="1" dirty="0"/>
              <a:t>Высокодисперсные и средней дисперсности </a:t>
            </a:r>
            <a:r>
              <a:rPr lang="ru-RU" dirty="0" smtClean="0"/>
              <a:t>(</a:t>
            </a:r>
            <a:r>
              <a:rPr lang="ru-RU" dirty="0"/>
              <a:t>размер капель – </a:t>
            </a:r>
            <a:r>
              <a:rPr lang="ru-RU" dirty="0" smtClean="0"/>
              <a:t>0,5-10 </a:t>
            </a:r>
            <a:r>
              <a:rPr lang="ru-RU" dirty="0"/>
              <a:t>и </a:t>
            </a:r>
            <a:r>
              <a:rPr lang="ru-RU" dirty="0" smtClean="0"/>
              <a:t>10-30 </a:t>
            </a:r>
            <a:r>
              <a:rPr lang="ru-RU" dirty="0"/>
              <a:t>мкм) используют для обработки закрытых помещений (теплиц, оранжерей, </a:t>
            </a:r>
            <a:r>
              <a:rPr lang="ru-RU" dirty="0" smtClean="0"/>
              <a:t>складов). </a:t>
            </a:r>
            <a:r>
              <a:rPr lang="ru-RU" dirty="0"/>
              <a:t>При этом обеспечивается кратковременный контакт с вредителями. В данном случае важен </a:t>
            </a:r>
            <a:r>
              <a:rPr lang="ru-RU" dirty="0" smtClean="0"/>
              <a:t>размер частиц </a:t>
            </a:r>
            <a:r>
              <a:rPr lang="ru-RU" dirty="0"/>
              <a:t>и их количество, что </a:t>
            </a:r>
            <a:r>
              <a:rPr lang="ru-RU" dirty="0" smtClean="0"/>
              <a:t>повышает </a:t>
            </a:r>
            <a:r>
              <a:rPr lang="ru-RU" dirty="0"/>
              <a:t>вероятность контакта с вредными насекомыми и возбудителями болезней.</a:t>
            </a:r>
          </a:p>
          <a:p>
            <a:pPr marL="0" indent="0">
              <a:buFontTx/>
              <a:buNone/>
              <a:defRPr/>
            </a:pPr>
            <a:r>
              <a:rPr lang="ru-RU" b="1" dirty="0"/>
              <a:t>Туманы низкой дисперсности </a:t>
            </a:r>
            <a:r>
              <a:rPr lang="ru-RU" dirty="0" smtClean="0"/>
              <a:t>(</a:t>
            </a:r>
            <a:r>
              <a:rPr lang="ru-RU" dirty="0"/>
              <a:t>размер капель </a:t>
            </a:r>
            <a:r>
              <a:rPr lang="ru-RU" dirty="0" smtClean="0"/>
              <a:t>– 30-50 </a:t>
            </a:r>
            <a:r>
              <a:rPr lang="ru-RU" dirty="0"/>
              <a:t>мкм) обеспечивают длительное воздействие аэрозолей на поверхность растений. Этот способ близок к </a:t>
            </a:r>
            <a:r>
              <a:rPr lang="ru-RU" dirty="0" smtClean="0"/>
              <a:t>опрыскиванию. Туманы </a:t>
            </a:r>
            <a:r>
              <a:rPr lang="ru-RU" dirty="0"/>
              <a:t>низкой дисперсности применяют в лесном и садово-парковом хозяйствах для борьбы с целым рядом вредителей: </a:t>
            </a:r>
            <a:r>
              <a:rPr lang="ru-RU" dirty="0" err="1"/>
              <a:t>листогрызущими</a:t>
            </a:r>
            <a:r>
              <a:rPr lang="ru-RU" dirty="0"/>
              <a:t>, вредителями молодняков хвойных пород</a:t>
            </a:r>
            <a:r>
              <a:rPr lang="ru-RU" dirty="0" smtClean="0"/>
              <a:t>,</a:t>
            </a:r>
            <a:r>
              <a:rPr lang="ru-RU" baseline="30000" dirty="0"/>
              <a:t> </a:t>
            </a:r>
            <a:r>
              <a:rPr lang="ru-RU" dirty="0"/>
              <a:t>реже – в условиях растениеводства.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2390812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0"/>
            <a:ext cx="7235825" cy="7112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600" smtClean="0"/>
              <a:t>Достоинства аэрозолей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5475" y="711200"/>
            <a:ext cx="7239000" cy="2357438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55600" indent="-355600"/>
            <a:r>
              <a:rPr lang="ru-RU" sz="2800" smtClean="0"/>
              <a:t>Равномерность нанесения препарата.</a:t>
            </a:r>
          </a:p>
          <a:p>
            <a:pPr marL="355600" indent="-355600"/>
            <a:r>
              <a:rPr lang="ru-RU" sz="2800" smtClean="0"/>
              <a:t>Хорошее проникновение в кроны деревьев, кустарников, щели строений.</a:t>
            </a:r>
          </a:p>
          <a:p>
            <a:pPr marL="355600" indent="-355600"/>
            <a:r>
              <a:rPr lang="ru-RU" sz="2800" smtClean="0"/>
              <a:t>Увеличивается производительность труда и качество работ.</a:t>
            </a:r>
          </a:p>
        </p:txBody>
      </p:sp>
      <p:sp>
        <p:nvSpPr>
          <p:cNvPr id="60420" name="Rectangle 2"/>
          <p:cNvSpPr txBox="1">
            <a:spLocks noChangeArrowheads="1"/>
          </p:cNvSpPr>
          <p:nvPr/>
        </p:nvSpPr>
        <p:spPr bwMode="auto">
          <a:xfrm>
            <a:off x="-20638" y="3068638"/>
            <a:ext cx="7237413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000" dirty="0">
                <a:solidFill>
                  <a:srgbClr val="C00000"/>
                </a:solidFill>
                <a:latin typeface="Garamond" pitchFamily="18" charset="0"/>
              </a:rPr>
              <a:t>Недостатки аэрозолей</a:t>
            </a:r>
          </a:p>
        </p:txBody>
      </p:sp>
      <p:sp>
        <p:nvSpPr>
          <p:cNvPr id="60421" name="Rectangle 3"/>
          <p:cNvSpPr txBox="1">
            <a:spLocks noChangeArrowheads="1"/>
          </p:cNvSpPr>
          <p:nvPr/>
        </p:nvSpPr>
        <p:spPr bwMode="auto">
          <a:xfrm>
            <a:off x="-22225" y="3779838"/>
            <a:ext cx="7239000" cy="306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00000"/>
                </a:solidFill>
                <a:latin typeface="Garamond" pitchFamily="18" charset="0"/>
              </a:rPr>
              <a:t>снос тумана ветром, восходящими токами воздуха,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00000"/>
                </a:solidFill>
                <a:latin typeface="Garamond" pitchFamily="18" charset="0"/>
              </a:rPr>
              <a:t>плохое оседание мельчайших аэрозольных частиц,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00000"/>
                </a:solidFill>
                <a:latin typeface="Garamond" pitchFamily="18" charset="0"/>
              </a:rPr>
              <a:t>слабое проникновение в пористые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1360287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8027987" cy="1484313"/>
          </a:xfrm>
          <a:solidFill>
            <a:schemeClr val="bg1"/>
          </a:solidFill>
        </p:spPr>
        <p:txBody>
          <a:bodyPr/>
          <a:lstStyle/>
          <a:p>
            <a:r>
              <a:rPr lang="ru-RU" b="1" smtClean="0"/>
              <a:t>Машины и механизмы для аэрозольной обработки</a:t>
            </a:r>
            <a:endParaRPr lang="ru-RU" smtClean="0"/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1116013" y="1412875"/>
            <a:ext cx="8027987" cy="5400675"/>
          </a:xfrm>
          <a:solidFill>
            <a:schemeClr val="bg1"/>
          </a:solidFill>
        </p:spPr>
        <p:txBody>
          <a:bodyPr/>
          <a:lstStyle/>
          <a:p>
            <a:r>
              <a:rPr lang="ru-RU" sz="2400" b="1" smtClean="0"/>
              <a:t>Генераторы горячего тумана(</a:t>
            </a:r>
            <a:r>
              <a:rPr lang="ru-RU" sz="2400" smtClean="0"/>
              <a:t>Igeba TF34, мах расход рабочего раствора до 25 л/час; Swinfog SN101,  мах производительность до 128 л/час).</a:t>
            </a:r>
          </a:p>
          <a:p>
            <a:r>
              <a:rPr lang="ru-RU" sz="2400" b="1" smtClean="0"/>
              <a:t>Генераторы холодного тумана (</a:t>
            </a:r>
            <a:r>
              <a:rPr lang="ru-RU" sz="2400" smtClean="0"/>
              <a:t>мобильные (размещаются на спине оператора как ранцевые опрыскиватели), например, Fontan PORTASTAR S; высокопроизводительными, например, Fontan TWINSTAR, оснащенный колесами для транспортировки).</a:t>
            </a:r>
          </a:p>
          <a:p>
            <a:r>
              <a:rPr lang="ru-RU" sz="2400" b="1" smtClean="0"/>
              <a:t>Генераторы, способные производить как холодный, так и горячий туман (</a:t>
            </a:r>
            <a:r>
              <a:rPr lang="ru-RU" sz="2400" smtClean="0"/>
              <a:t>аэрозольный генератор АГ-УД2 (сегодня выпускается более современная версия ГА-4), при помощи которого получают аэрозольные смеси в виде горячего и холодного тумана).</a:t>
            </a:r>
          </a:p>
        </p:txBody>
      </p:sp>
    </p:spTree>
    <p:extLst>
      <p:ext uri="{BB962C8B-B14F-4D97-AF65-F5344CB8AC3E}">
        <p14:creationId xmlns:p14="http://schemas.microsoft.com/office/powerpoint/2010/main" val="1380430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60350"/>
            <a:ext cx="4897438" cy="868363"/>
          </a:xfrm>
        </p:spPr>
        <p:txBody>
          <a:bodyPr/>
          <a:lstStyle/>
          <a:p>
            <a:r>
              <a:rPr lang="ru-RU" sz="3200" b="1" dirty="0" smtClean="0"/>
              <a:t>5. Отравленные приманки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5616575" cy="478472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 dirty="0" smtClean="0"/>
              <a:t>Приманочный способ включает использование: 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пищевых отравленных приманок, в которых яд смешивается с пищевым продуктом, достаточно привлекательным для грызунов; </a:t>
            </a:r>
          </a:p>
          <a:p>
            <a:r>
              <a:rPr lang="ru-RU" sz="2800" dirty="0" smtClean="0"/>
              <a:t>жидких отравленных приманок (растворы или суспензии ядов в воде, молоке и других жидкостях). </a:t>
            </a:r>
          </a:p>
        </p:txBody>
      </p:sp>
      <p:pic>
        <p:nvPicPr>
          <p:cNvPr id="54277" name="Picture 5" descr="Картинка 7 из 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9478"/>
            <a:ext cx="3062288" cy="2633663"/>
          </a:xfrm>
          <a:prstGeom prst="roundRect">
            <a:avLst>
              <a:gd name="adj" fmla="val 1136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Картинка 60 из 9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44" y="219075"/>
            <a:ext cx="1362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75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766" y="260648"/>
            <a:ext cx="5792788" cy="6397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</a:rPr>
              <a:t>Пищевые отравленные приманки</a:t>
            </a:r>
            <a:endParaRPr lang="ru-RU" sz="400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2916536"/>
            <a:ext cx="2665412" cy="431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Сухие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498529" y="2556173"/>
            <a:ext cx="2665412" cy="431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Увлажненные 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1547366" y="1475086"/>
            <a:ext cx="288925" cy="1368425"/>
          </a:xfrm>
          <a:prstGeom prst="downArrow">
            <a:avLst>
              <a:gd name="adj1" fmla="val 50000"/>
              <a:gd name="adj2" fmla="val 11840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5292279" y="1114723"/>
            <a:ext cx="288925" cy="1296988"/>
          </a:xfrm>
          <a:prstGeom prst="downArrow">
            <a:avLst>
              <a:gd name="adj1" fmla="val 50000"/>
              <a:gd name="adj2" fmla="val 11222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501008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Отравленные приманки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должны быть свежими и изготовленными из доброкачественных продуктов.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объектах с однородной кормовой базой наиболее предпочитаемой является пищевая основа, которая восполняет недостаток отдельных компонентов их рациона.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проведении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дератизационных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работ на одном и том же объекте в течение длительного времени не рекомендуется применять отравленные приманки с одним и тем же ядом. </a:t>
            </a:r>
          </a:p>
        </p:txBody>
      </p:sp>
    </p:spTree>
    <p:extLst>
      <p:ext uri="{BB962C8B-B14F-4D97-AF65-F5344CB8AC3E}">
        <p14:creationId xmlns:p14="http://schemas.microsoft.com/office/powerpoint/2010/main" val="2736781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4546848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Наиболее эффективным способом, как показала практика, является помещение отравленной приманки в емкости: специально сконструированные </a:t>
            </a:r>
            <a:r>
              <a:rPr lang="ru-RU" b="1" dirty="0"/>
              <a:t>деревянные или готовые пластмассовые (приманочные)</a:t>
            </a:r>
            <a:r>
              <a:rPr lang="ru-RU" dirty="0"/>
              <a:t> ящики.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 err="1"/>
              <a:t>бесприманочном</a:t>
            </a:r>
            <a:r>
              <a:rPr lang="ru-RU" dirty="0"/>
              <a:t> способе применяются порошки (дусты), ядовитые липкие композиции (пасты) и яды в газообразном состоянии. В отличие от приманочного способа, когда успех во многом определяется тем, насколько сыты грызуны и как привлекает их приманка, </a:t>
            </a:r>
            <a:r>
              <a:rPr lang="ru-RU" dirty="0" err="1"/>
              <a:t>бесприманочный</a:t>
            </a:r>
            <a:r>
              <a:rPr lang="ru-RU" dirty="0"/>
              <a:t> способ является более эффективным, т.к. яд поступает в желудок как голодных, так и сытых животных.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8183"/>
          <a:stretch/>
        </p:blipFill>
        <p:spPr bwMode="auto">
          <a:xfrm>
            <a:off x="4416331" y="189680"/>
            <a:ext cx="4626421" cy="3086133"/>
          </a:xfrm>
          <a:prstGeom prst="snip2DiagRect">
            <a:avLst>
              <a:gd name="adj1" fmla="val 16482"/>
              <a:gd name="adj2" fmla="val 3875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15290853">
            <a:off x="4237773" y="1151767"/>
            <a:ext cx="357117" cy="1368425"/>
          </a:xfrm>
          <a:prstGeom prst="downArrow">
            <a:avLst>
              <a:gd name="adj1" fmla="val 50000"/>
              <a:gd name="adj2" fmla="val 120163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74" y="4149080"/>
            <a:ext cx="4580186" cy="2564904"/>
          </a:xfrm>
          <a:prstGeom prst="snip2DiagRect">
            <a:avLst>
              <a:gd name="adj1" fmla="val 29214"/>
              <a:gd name="adj2" fmla="val 16667"/>
            </a:avLst>
          </a:prstGeom>
          <a:solidFill>
            <a:srgbClr val="FFFFFF">
              <a:shade val="85000"/>
            </a:srgbClr>
          </a:solidFill>
          <a:ln w="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5817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</a:rPr>
              <a:t>6. </a:t>
            </a:r>
            <a:r>
              <a:rPr lang="ru-RU" sz="3200" b="1" dirty="0" err="1" smtClean="0">
                <a:solidFill>
                  <a:schemeClr val="bg1">
                    <a:lumMod val="25000"/>
                  </a:schemeClr>
                </a:solidFill>
              </a:rPr>
              <a:t>Пестицидная</a:t>
            </a:r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</a:rPr>
              <a:t> обработка посевного и посадочного материала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071389"/>
            <a:ext cx="47529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Протравители семян (посадочного материала)  </a:t>
            </a:r>
            <a:r>
              <a:rPr lang="ru-RU" sz="2400" dirty="0" smtClean="0"/>
              <a:t>— это химические вещества для защиты растений от заболеваний путем обработки семян (посадочного материала), используемые в борьбе с болезнями, инфекционное начало которых распространяется семенами или находится в почве, и вредителями, обитающими в почве.</a:t>
            </a:r>
          </a:p>
        </p:txBody>
      </p:sp>
      <p:pic>
        <p:nvPicPr>
          <p:cNvPr id="55305" name="Picture 9" descr="Картинка 1 из 1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968"/>
            <a:ext cx="2367310" cy="26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Картинка 101 из 12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40" y="1628800"/>
            <a:ext cx="1524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0005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69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8913"/>
            <a:ext cx="8640762" cy="65532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100" smtClean="0"/>
              <a:t>На сегодняшний день, дустирование широко применяется только при дератизации и дезинсекции помещений.</a:t>
            </a:r>
          </a:p>
          <a:p>
            <a:pPr>
              <a:spcBef>
                <a:spcPct val="0"/>
              </a:spcBef>
            </a:pPr>
            <a:r>
              <a:rPr lang="ru-RU" sz="2100" b="1" smtClean="0"/>
              <a:t>Инсектициды </a:t>
            </a:r>
            <a:r>
              <a:rPr lang="ru-RU" sz="2100" smtClean="0"/>
              <a:t>в форме дустов эффективно действуют на насекомых, поскольку маленькие частицы дуста активно прилипают к телу насекомого при его передвижении по обработанной поверхности. Создается длительный контакт насекомого с токсикантом, что и приводит к гибели членистоногих.</a:t>
            </a:r>
          </a:p>
          <a:p>
            <a:pPr>
              <a:spcBef>
                <a:spcPct val="0"/>
              </a:spcBef>
            </a:pPr>
            <a:r>
              <a:rPr lang="ru-RU" sz="2100" smtClean="0"/>
              <a:t>Дусты эффективны и при обработке сухих подвальных помещений против блох. Обработка дустером с длинной трубкой убежищ тараканов, является одним из самых эффективных методов борьбы с ними</a:t>
            </a:r>
          </a:p>
          <a:p>
            <a:pPr>
              <a:spcBef>
                <a:spcPct val="0"/>
              </a:spcBef>
            </a:pPr>
            <a:r>
              <a:rPr lang="ru-RU" sz="2100" b="1" smtClean="0"/>
              <a:t>Родентицидные дусты</a:t>
            </a:r>
            <a:r>
              <a:rPr lang="ru-RU" sz="2100" smtClean="0"/>
              <a:t> активно применяют для борьбы с грызунами. Родентицидом опыливают площадку, в середину которой помещают приманку без яда. Животное, передвигаясь по площадке, собирает отравленный порошок на шерсть и лапы, а затем, очищаясь, слизывает его и погибает.</a:t>
            </a:r>
          </a:p>
        </p:txBody>
      </p:sp>
    </p:spTree>
    <p:extLst>
      <p:ext uri="{BB962C8B-B14F-4D97-AF65-F5344CB8AC3E}">
        <p14:creationId xmlns:p14="http://schemas.microsoft.com/office/powerpoint/2010/main" val="708805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4638"/>
            <a:ext cx="7808913" cy="5619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smtClean="0"/>
              <a:t>Способы протравливания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981075"/>
            <a:ext cx="7696200" cy="43132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100" b="1" smtClean="0"/>
              <a:t>Сухое протравливание </a:t>
            </a:r>
            <a:r>
              <a:rPr lang="ru-RU" sz="2100" smtClean="0"/>
              <a:t>(сухое нанесение пестицида на семена);</a:t>
            </a:r>
          </a:p>
          <a:p>
            <a:r>
              <a:rPr lang="ru-RU" sz="2100" b="1" smtClean="0"/>
              <a:t>Полусухое протравливание </a:t>
            </a:r>
            <a:r>
              <a:rPr lang="ru-RU" sz="2100" smtClean="0"/>
              <a:t>(с увлажнением) (расход рабочей жидкости  5-10 л/т);</a:t>
            </a:r>
          </a:p>
          <a:p>
            <a:r>
              <a:rPr lang="ru-RU" sz="2100" b="1" smtClean="0"/>
              <a:t>Мокрое протравливание </a:t>
            </a:r>
            <a:r>
              <a:rPr lang="ru-RU" sz="2100" smtClean="0"/>
              <a:t>(проводится путем опрыскивания /намачивания семенного и посадочного материала с последующим просушиванием);</a:t>
            </a:r>
          </a:p>
          <a:p>
            <a:r>
              <a:rPr lang="ru-RU" sz="2100" b="1" smtClean="0"/>
              <a:t>Гидрофобизация семян </a:t>
            </a:r>
            <a:r>
              <a:rPr lang="ru-RU" sz="2100" smtClean="0"/>
              <a:t>(обработка растворами полимерных веществ с образованием на поверхности плотно прилегающей пленки. В состав может входить комплекс препаратов).</a:t>
            </a:r>
          </a:p>
          <a:p>
            <a:r>
              <a:rPr lang="ru-RU" sz="2100" b="1" smtClean="0"/>
              <a:t>Инкрустация семян </a:t>
            </a:r>
            <a:r>
              <a:rPr lang="ru-RU" sz="2100" smtClean="0"/>
              <a:t>(дражирование или пиллетирование семян). (на семена последовательно наносятся пестициды, удобрения, стимуляторы роста, клеящие вещества, красители)</a:t>
            </a:r>
          </a:p>
        </p:txBody>
      </p:sp>
      <p:pic>
        <p:nvPicPr>
          <p:cNvPr id="66564" name="Picture 2" descr="Обработка семенного материала (протравливание семян) - Обработка семя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294313"/>
            <a:ext cx="317976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575" y="6550025"/>
            <a:ext cx="45720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  <a:cs typeface="+mn-cs"/>
              </a:rPr>
              <a:t>1 – смесь для обработки; 2 – обработанные семена</a:t>
            </a:r>
          </a:p>
        </p:txBody>
      </p:sp>
    </p:spTree>
    <p:extLst>
      <p:ext uri="{BB962C8B-B14F-4D97-AF65-F5344CB8AC3E}">
        <p14:creationId xmlns:p14="http://schemas.microsoft.com/office/powerpoint/2010/main" val="2943336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624736"/>
          </a:xfrm>
        </p:spPr>
        <p:txBody>
          <a:bodyPr>
            <a:normAutofit fontScale="92500" lnSpcReduction="20000"/>
          </a:bodyPr>
          <a:lstStyle/>
          <a:p>
            <a:pPr marL="0" indent="355600">
              <a:buNone/>
            </a:pPr>
            <a:r>
              <a:rPr lang="ru-RU" u="sng" dirty="0"/>
              <a:t>Главная цель обработки заключается в обеспечении максимально­го покрытия их пестицидом и донесение в почву полной его нормы</a:t>
            </a:r>
            <a:r>
              <a:rPr lang="ru-RU" dirty="0"/>
              <a:t>.</a:t>
            </a:r>
          </a:p>
          <a:p>
            <a:pPr marL="0" indent="355600">
              <a:buNone/>
            </a:pPr>
            <a:endParaRPr lang="ru-RU" dirty="0" smtClean="0"/>
          </a:p>
          <a:p>
            <a:pPr marL="0" indent="35560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Ассортимент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пестицидов для обработки семенного и посадочного материала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представлен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двумя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препаративными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формами: смачивающиеся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порошки (СП)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суспензионные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концентраты (СК)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или концентраты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суспензий (КС).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355600">
              <a:buNone/>
            </a:pPr>
            <a:endParaRPr lang="ru-RU" dirty="0" smtClean="0"/>
          </a:p>
          <a:p>
            <a:pPr marL="0" indent="355600">
              <a:buNone/>
            </a:pPr>
            <a:r>
              <a:rPr lang="ru-RU" dirty="0" smtClean="0"/>
              <a:t>Существенным </a:t>
            </a:r>
            <a:r>
              <a:rPr lang="ru-RU" dirty="0"/>
              <a:t>фактором повышения продуктивности </a:t>
            </a:r>
            <a:r>
              <a:rPr lang="ru-RU" dirty="0" smtClean="0"/>
              <a:t>культур является </a:t>
            </a:r>
            <a:r>
              <a:rPr lang="ru-RU" dirty="0"/>
              <a:t>применение регуляторов роста и развития растений. Многие из них рекомендованы для обработки семян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129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u="sng" dirty="0" smtClean="0"/>
              <a:t>Обработка семенного и посадочного материала обеспечивает: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защиту семенного и посадочного материала  от внешней и внутренней инфекции;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защиту проростков от почвенной инфекции;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защиту всходов от болезней и почвенных вредителей;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повышение энергии прорастания и всхожести семян;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повышение приживаемости растений;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увеличение корнеобразования;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повышение естественного иммунитета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4148579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86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2388" y="260350"/>
            <a:ext cx="7570787" cy="4905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u="sng" dirty="0" smtClean="0"/>
              <a:t>Преимущества </a:t>
            </a:r>
            <a:r>
              <a:rPr lang="ru-RU" sz="4000" u="sng" dirty="0" err="1" smtClean="0"/>
              <a:t>дустирования</a:t>
            </a:r>
            <a:r>
              <a:rPr lang="ru-RU" sz="4000" dirty="0" smtClean="0"/>
              <a:t>:</a:t>
            </a:r>
          </a:p>
        </p:txBody>
      </p:sp>
      <p:sp>
        <p:nvSpPr>
          <p:cNvPr id="52227" name="Rectangle 3"/>
          <p:cNvSpPr txBox="1">
            <a:spLocks noChangeArrowheads="1"/>
          </p:cNvSpPr>
          <p:nvPr/>
        </p:nvSpPr>
        <p:spPr bwMode="auto">
          <a:xfrm>
            <a:off x="1331913" y="858838"/>
            <a:ext cx="7570787" cy="1993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latin typeface="Garamond" pitchFamily="18" charset="0"/>
              </a:rPr>
              <a:t>При </a:t>
            </a:r>
            <a:r>
              <a:rPr lang="ru-RU" sz="2400" dirty="0" err="1">
                <a:latin typeface="Garamond" pitchFamily="18" charset="0"/>
              </a:rPr>
              <a:t>дустировании</a:t>
            </a:r>
            <a:r>
              <a:rPr lang="ru-RU" sz="2400" dirty="0">
                <a:latin typeface="Garamond" pitchFamily="18" charset="0"/>
              </a:rPr>
              <a:t> (опыливании) отпадает необходимость в приготовлении специальных составов, поскольку дусты продаются уже в готовом виде.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latin typeface="Garamond" pitchFamily="18" charset="0"/>
              </a:rPr>
              <a:t>Главное достоинство метода – способность пылевидных препаратов хорошо проникать в труднодоступные места.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388" y="3644900"/>
            <a:ext cx="7570787" cy="490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ru-RU" sz="4000" u="sng" dirty="0" smtClean="0">
                <a:solidFill>
                  <a:schemeClr val="tx1"/>
                </a:solidFill>
              </a:rPr>
              <a:t>Недостатки </a:t>
            </a:r>
            <a:r>
              <a:rPr lang="ru-RU" sz="4000" u="sng" dirty="0" err="1" smtClean="0">
                <a:solidFill>
                  <a:schemeClr val="tx1"/>
                </a:solidFill>
              </a:rPr>
              <a:t>дустирования</a:t>
            </a:r>
            <a:r>
              <a:rPr lang="ru-RU" sz="40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2229" name="Rectangle 3"/>
          <p:cNvSpPr txBox="1">
            <a:spLocks noChangeArrowheads="1"/>
          </p:cNvSpPr>
          <p:nvPr/>
        </p:nvSpPr>
        <p:spPr bwMode="auto">
          <a:xfrm>
            <a:off x="250825" y="4295775"/>
            <a:ext cx="8353425" cy="1993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latin typeface="Garamond" pitchFamily="18" charset="0"/>
              </a:rPr>
              <a:t>1. Большой расход пестицида;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latin typeface="Garamond" pitchFamily="18" charset="0"/>
              </a:rPr>
              <a:t>2. Снос препарата (50-90 %) за пределы обрабатываемого участка часто на большие расстояния, что приводит к нежелательным последствиям </a:t>
            </a:r>
            <a:r>
              <a:rPr lang="ru-RU" sz="2000" i="1">
                <a:latin typeface="Garamond" pitchFamily="18" charset="0"/>
              </a:rPr>
              <a:t>(выход – добавление 3-5% бонификаторов – минеральных масел, способствующих лучшему оседанию на поверхности)</a:t>
            </a:r>
            <a:r>
              <a:rPr lang="ru-RU" sz="2400">
                <a:latin typeface="Garamond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latin typeface="Garamond" pitchFamily="18" charset="0"/>
              </a:rPr>
              <a:t>3. Неблагоприятные условия труда.</a:t>
            </a:r>
          </a:p>
        </p:txBody>
      </p:sp>
    </p:spTree>
    <p:extLst>
      <p:ext uri="{BB962C8B-B14F-4D97-AF65-F5344CB8AC3E}">
        <p14:creationId xmlns:p14="http://schemas.microsoft.com/office/powerpoint/2010/main" val="62584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418" y="116632"/>
            <a:ext cx="86634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Совершенствование опыливания как способа применения химических средств защиты растений привело применению </a:t>
            </a:r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</a:rPr>
              <a:t>гранулированных препаратов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Главное достоинство гранулированных препаратов - повышенная продолжительность защитного действия.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внесении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гранул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на поверхность почвы или в почву применяют обычные туковые сеялки.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2838" y="1779587"/>
            <a:ext cx="8635254" cy="21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476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/>
              <a:t>Преимущество </a:t>
            </a:r>
            <a:r>
              <a:rPr lang="ru-RU" sz="2400" dirty="0"/>
              <a:t>применения гранулированных препаратов заключается в значительном снижении потерь препарата. Гранулированные препараты обеспечивают повышенную продолжи­тельность защитного действия. При их применении обеспечивается резкое сни­жение загрязнения атмосферного воздуха и опасности уничтожения полезных насе­комых, а также опасности для здоровья человека</a:t>
            </a:r>
            <a:r>
              <a:rPr lang="ru-RU" sz="2400" dirty="0" smtClean="0"/>
              <a:t>.</a:t>
            </a:r>
            <a:endParaRPr lang="ru-RU" sz="2400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4" b="22371"/>
          <a:stretch/>
        </p:blipFill>
        <p:spPr bwMode="auto">
          <a:xfrm>
            <a:off x="19075" y="3905647"/>
            <a:ext cx="6833588" cy="295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 rot="20434004">
            <a:off x="3310661" y="4651932"/>
            <a:ext cx="3752475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9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052736"/>
            <a:ext cx="8784976" cy="2685082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Опрыскивание </a:t>
            </a:r>
            <a:r>
              <a:rPr lang="ru-RU" sz="2800" b="1" dirty="0" smtClean="0"/>
              <a:t>- основной и наиболее универсальный способ применения пестицидов. Сущность опрыскивания заключается в нанесении раствора пестицида в капельножидком состоянии на обрабатываемую поверхность с помощью опрыскивателей различных типов - ручных, транспортных, авиационных.</a:t>
            </a:r>
            <a:endParaRPr lang="ru-RU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7818"/>
            <a:ext cx="4788024" cy="31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0103"/>
          <a:stretch/>
        </p:blipFill>
        <p:spPr bwMode="auto">
          <a:xfrm>
            <a:off x="4862194" y="3737818"/>
            <a:ext cx="4318318" cy="31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024" y="278200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2. Опрыскивание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, его виды, достоинства и недостатки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3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92500" lnSpcReduction="20000"/>
          </a:bodyPr>
          <a:lstStyle/>
          <a:p>
            <a:pPr marL="0" indent="447675">
              <a:buNone/>
            </a:pPr>
            <a:r>
              <a:rPr lang="ru-RU" dirty="0"/>
              <a:t>По сравнению с другими способа­ми обработки - опрыскивание имеет су­щественные преимущества, а </a:t>
            </a:r>
            <a:r>
              <a:rPr lang="ru-RU" dirty="0" smtClean="0"/>
              <a:t>именно: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малом расходе действующего вещества на единицу площади можно обеспечить его равномерное распределение и покрытие на обрабатываемых поверхностях, хоро­шую </a:t>
            </a:r>
            <a:r>
              <a:rPr lang="ru-RU" dirty="0" err="1">
                <a:solidFill>
                  <a:srgbClr val="C00000"/>
                </a:solidFill>
              </a:rPr>
              <a:t>прилипаемость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err="1">
                <a:solidFill>
                  <a:srgbClr val="C00000"/>
                </a:solidFill>
              </a:rPr>
              <a:t>удерживаемость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smtClean="0"/>
              <a:t>при опрыскивании  </a:t>
            </a:r>
            <a:r>
              <a:rPr lang="ru-RU" dirty="0"/>
              <a:t>значительно меньше снос пестицидов за пределы обра­батываемых участков по сравнению с опыливанием.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опрыски­вании можно применять комбинирован­ные составы препаратов, что практически невозможно </a:t>
            </a:r>
            <a:r>
              <a:rPr lang="ru-RU" dirty="0" smtClean="0">
                <a:solidFill>
                  <a:srgbClr val="C00000"/>
                </a:solidFill>
              </a:rPr>
              <a:t>было осуществлять </a:t>
            </a:r>
            <a:r>
              <a:rPr lang="ru-RU" dirty="0">
                <a:solidFill>
                  <a:srgbClr val="C00000"/>
                </a:solidFill>
              </a:rPr>
              <a:t>при опыливаниях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5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6336704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опрыскивания  используют специальные формы препаратов:</a:t>
            </a:r>
          </a:p>
          <a:p>
            <a:pPr lvl="0"/>
            <a:r>
              <a:rPr lang="ru-RU" dirty="0"/>
              <a:t>Концентраты эмульсий образующих при разбавлении водой различные ти­пы эмульсий.</a:t>
            </a:r>
          </a:p>
          <a:p>
            <a:r>
              <a:rPr lang="ru-RU" dirty="0" smtClean="0"/>
              <a:t>Смачивающиеся </a:t>
            </a:r>
            <a:r>
              <a:rPr lang="ru-RU" dirty="0"/>
              <a:t>порошки, дают стабильные водные суспензии.</a:t>
            </a:r>
          </a:p>
          <a:p>
            <a:r>
              <a:rPr lang="ru-RU" dirty="0" smtClean="0"/>
              <a:t>Заводские </a:t>
            </a:r>
            <a:r>
              <a:rPr lang="ru-RU" dirty="0"/>
              <a:t>концентрированные раство­ры в маслах или других органически растворителях.</a:t>
            </a:r>
          </a:p>
          <a:p>
            <a:r>
              <a:rPr lang="ru-RU" dirty="0" smtClean="0"/>
              <a:t>Вещества</a:t>
            </a:r>
            <a:r>
              <a:rPr lang="ru-RU" dirty="0"/>
              <a:t>, непосредственно раствори­мые в воде.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-27384"/>
            <a:ext cx="259228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 rot="20144641">
            <a:off x="7589302" y="1088740"/>
            <a:ext cx="583098" cy="46805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t="21058" r="25059" b="21295"/>
          <a:stretch/>
        </p:blipFill>
        <p:spPr bwMode="auto">
          <a:xfrm>
            <a:off x="7020272" y="2420887"/>
            <a:ext cx="2000251" cy="233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 rot="20144641">
            <a:off x="8393840" y="2880041"/>
            <a:ext cx="583098" cy="46805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24" y="3356992"/>
            <a:ext cx="7905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86" y="4754512"/>
            <a:ext cx="1845940" cy="2112181"/>
          </a:xfrm>
          <a:prstGeom prst="roundRect">
            <a:avLst>
              <a:gd name="adj" fmla="val 718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 rot="20144641">
            <a:off x="8117325" y="4853625"/>
            <a:ext cx="583098" cy="46805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7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0609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Опрыскивание следует рассматривать в двух аспектах: биологический и </a:t>
            </a:r>
            <a:r>
              <a:rPr lang="ru-RU" sz="2000" b="1" dirty="0" smtClean="0">
                <a:solidFill>
                  <a:srgbClr val="C00000"/>
                </a:solidFill>
              </a:rPr>
              <a:t>физико-химический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b="1" u="sng" dirty="0">
                <a:solidFill>
                  <a:srgbClr val="C00000"/>
                </a:solidFill>
              </a:rPr>
              <a:t>Биологический аспект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- состоит в проведении опрыскивания в опти­мальные сроки.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361950">
              <a:buNone/>
            </a:pPr>
            <a:r>
              <a:rPr lang="ru-RU" sz="3600" dirty="0" smtClean="0"/>
              <a:t>Во- </a:t>
            </a:r>
            <a:r>
              <a:rPr lang="ru-RU" sz="3600" dirty="0"/>
              <a:t>первых, это связано с токсикологической целесообразно­стью применения пестицидов против чувствительной стадии или фазы развития вредных организмов. 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</a:rPr>
              <a:t>Например, двудольные сорняки наиболее чувствительны к гербицидам в фазе всходов. Если в посеве сахарной свеклы уловить этот пе­риод, можно при опрыскивании снизить норму расхода </a:t>
            </a:r>
            <a:r>
              <a:rPr lang="ru-RU" sz="2600" i="1" dirty="0" err="1">
                <a:solidFill>
                  <a:schemeClr val="accent6">
                    <a:lumMod val="50000"/>
                  </a:schemeClr>
                </a:solidFill>
              </a:rPr>
              <a:t>противодвудольных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</a:rPr>
              <a:t> гербицидов в 2,0-2,5 раза. При этом засоренность уменьшается на 90-95%.</a:t>
            </a:r>
          </a:p>
          <a:p>
            <a:pPr marL="0" indent="361950">
              <a:buNone/>
            </a:pP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</a:rPr>
              <a:t>Выбор оптимальных сроков опрыскивания в борьбе с вредителями связан с объективной оценкой состояния популяции и прогнозом появления </a:t>
            </a: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</a:rPr>
              <a:t>чувствительной 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</a:rPr>
              <a:t>стадии развития. По отношению к возбудителям заболеваний срок опрыскивания еще зависит от свойств выбранных фунгицидов. Максимальная ответственность лежит на прогнозисте, если выбран контактный препарат. В этом случае </a:t>
            </a: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</a:rPr>
              <a:t>споры 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</a:rPr>
              <a:t>должны попасть на обработанную поверхность. В то время как при использовании системных фунгицидов опрыскивание более целесообразно проводить при первых признаках заболеваний на растениях и прогнозировании </a:t>
            </a:r>
            <a:r>
              <a:rPr lang="ru-RU" sz="2600" i="1" dirty="0" err="1">
                <a:solidFill>
                  <a:schemeClr val="accent6">
                    <a:lumMod val="50000"/>
                  </a:schemeClr>
                </a:solidFill>
              </a:rPr>
              <a:t>эпифитотийного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</a:rPr>
              <a:t> развития.</a:t>
            </a:r>
          </a:p>
          <a:p>
            <a:pPr marL="0" indent="36195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329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D5E9F0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2327</Words>
  <Application>Microsoft Office PowerPoint</Application>
  <PresentationFormat>Экран (4:3)</PresentationFormat>
  <Paragraphs>158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ЛЕКЦИЯ 5 МЕТОДЫ ВНЕСЕНИЯ ХИМИЧЕСКИХ СРЕДСТВ ЗАЩИТЫ РАСТЕНИЙ</vt:lpstr>
      <vt:lpstr>1. Опыливание (дустирование) и его недостатки. Внесение гранулированных препаратов</vt:lpstr>
      <vt:lpstr>Презентация PowerPoint</vt:lpstr>
      <vt:lpstr>Преимущества дустирования: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Опрыскивание следует рассматривать в двух аспектах: биологический и физико-химический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при опрыскивании:</vt:lpstr>
      <vt:lpstr>Различают наземное  и авиационное опрыскивание</vt:lpstr>
      <vt:lpstr>Презентация PowerPoint</vt:lpstr>
      <vt:lpstr>Недостатки опрыскивания:</vt:lpstr>
      <vt:lpstr>3. Фумигация как способ применения пестицидов  </vt:lpstr>
      <vt:lpstr>Презентация PowerPoint</vt:lpstr>
      <vt:lpstr>Свойства фумигантов</vt:lpstr>
      <vt:lpstr>Виды фумигационных работ:</vt:lpstr>
      <vt:lpstr>4. Аэрозольная обработка </vt:lpstr>
      <vt:lpstr>Презентация PowerPoint</vt:lpstr>
      <vt:lpstr>Достоинства аэрозолей</vt:lpstr>
      <vt:lpstr>Машины и механизмы для аэрозольной обработки</vt:lpstr>
      <vt:lpstr>5. Отравленные приманки</vt:lpstr>
      <vt:lpstr>Пищевые отравленные приманки</vt:lpstr>
      <vt:lpstr>Презентация PowerPoint</vt:lpstr>
      <vt:lpstr>6. Пестицидная обработка посевного и посадочного материала</vt:lpstr>
      <vt:lpstr>Способы протравливания</vt:lpstr>
      <vt:lpstr>Презентация PowerPoint</vt:lpstr>
      <vt:lpstr>Обработка семенного и посадочного материала обеспечивает: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 МЕТОДЫ ВНЕСЕНИЯ ХИМИЧЕСКИХ СРЕДСТВ ЗАЩИТЫ РАСТЕНИЙ</dc:title>
  <cp:lastModifiedBy>Люба</cp:lastModifiedBy>
  <cp:revision>16</cp:revision>
  <dcterms:modified xsi:type="dcterms:W3CDTF">2023-10-24T14:27:35Z</dcterms:modified>
</cp:coreProperties>
</file>